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6981627296588"/>
          <c:y val="0.16708333333333336"/>
          <c:w val="0.87753018372703417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Sheet1!$J$10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Sheet1!$J$9</c:f>
              <c:strCache>
                <c:ptCount val="1"/>
                <c:pt idx="0">
                  <c:v> Annual External Legal Spend</c:v>
                </c:pt>
              </c:strCache>
            </c:strRef>
          </c:cat>
          <c:val>
            <c:numRef>
              <c:f>Sheet1!$K$10</c:f>
              <c:numCache>
                <c:formatCode>"$"#,##0.00</c:formatCode>
                <c:ptCount val="1"/>
                <c:pt idx="0">
                  <c:v>363000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8-4745-B3CB-490C855DC86E}"/>
            </c:ext>
          </c:extLst>
        </c:ser>
        <c:ser>
          <c:idx val="1"/>
          <c:order val="1"/>
          <c:tx>
            <c:strRef>
              <c:f>Sheet1!$J$11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Sheet1!$J$9</c:f>
              <c:strCache>
                <c:ptCount val="1"/>
                <c:pt idx="0">
                  <c:v> Annual External Legal Spend</c:v>
                </c:pt>
              </c:strCache>
            </c:strRef>
          </c:cat>
          <c:val>
            <c:numRef>
              <c:f>Sheet1!$K$11</c:f>
              <c:numCache>
                <c:formatCode>"$"#,##0.00</c:formatCode>
                <c:ptCount val="1"/>
                <c:pt idx="0">
                  <c:v>210000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F8-4745-B3CB-490C855DC86E}"/>
            </c:ext>
          </c:extLst>
        </c:ser>
        <c:ser>
          <c:idx val="2"/>
          <c:order val="2"/>
          <c:tx>
            <c:strRef>
              <c:f>Sheet1!$J$12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Sheet1!$J$9</c:f>
              <c:strCache>
                <c:ptCount val="1"/>
                <c:pt idx="0">
                  <c:v> Annual External Legal Spend</c:v>
                </c:pt>
              </c:strCache>
            </c:strRef>
          </c:cat>
          <c:val>
            <c:numRef>
              <c:f>Sheet1!$K$12</c:f>
              <c:numCache>
                <c:formatCode>"$"#,##0.00</c:formatCode>
                <c:ptCount val="1"/>
                <c:pt idx="0">
                  <c:v>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F8-4745-B3CB-490C855DC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66174735"/>
        <c:axId val="1664881519"/>
      </c:barChart>
      <c:catAx>
        <c:axId val="176617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881519"/>
        <c:crosses val="autoZero"/>
        <c:auto val="1"/>
        <c:lblAlgn val="ctr"/>
        <c:lblOffset val="100"/>
        <c:noMultiLvlLbl val="0"/>
      </c:catAx>
      <c:valAx>
        <c:axId val="1664881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17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4EB7-1446-DA1B-36DA-7EC63A19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AF108-190E-935E-2C45-C3E063C20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B676-6BC8-DD26-7D9A-86ACEFCD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CC6B-1821-C282-AF60-6CB5F9ED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6B39-B27D-F6EF-1879-D54535A9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2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93C7-DC4B-2855-862E-E387A9AD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EF109-99B5-425E-803E-2C8DBCA6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27A00-A9B3-C1C9-0F65-A42B0243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0EFF-72BC-0250-02B1-21B7129A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4D1CE-1A76-E7E0-626B-A311320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7C295-019D-D362-A1F2-09F546DF0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DF2D2-CDB7-FC36-8C67-7DA96374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13C1-0BA9-E025-2837-220FF4E6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1370-F454-A9A0-AA2B-CB8E70DB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C7818-1392-D81B-D2DE-0407C607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1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421E-7DE9-02D6-58A3-35FC07B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C31E-D1A3-3459-7783-56DA9499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4AC-FCC9-5A76-D02F-5536CC84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AD33B-3B86-1ADE-60FF-7074BDFC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2AD6A-36D3-3672-B625-FC4035F8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8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2D9-FF94-B973-B0A8-BCA9BE2A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98ACC-2A96-F4D4-9560-606727BA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30D3-F31C-D012-1C5A-E736FF61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A043-943D-4712-B031-5802D2B6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C58AC-7432-0CA0-785E-DE787D8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F07-F76D-B39F-44E3-B696B523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29E0-2B6D-5814-3FA2-D1EBD7BE6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F7D-BA31-CA68-2473-1FD5C468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0175-E57B-EE14-C758-927F49D9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0940B-D98D-A690-6927-AFD481A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D297F-915D-B065-4D6E-218E0663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E0AB-3E13-1BB3-305E-437F0BF1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3E99-148D-FFE6-05A3-8512AB38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D686E-B868-D124-963A-45F34C0C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7A7CF-64E2-2534-B71F-CF7354F06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BA30F-80B2-EABD-9E3C-EA2700023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835C2-51EB-D894-D35B-C6477CD0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BC5EB-E682-D0B0-DBF6-75D7270C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2222-4D92-EF70-7921-95DF4379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9F8A-9058-6260-5F0B-A130228C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C922D-1048-7D9D-D048-ADB30FA6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C085-C54C-320B-5551-0F5AF0EB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A284F-BE2C-0369-6ED8-8CBC4BE1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E127D-4632-CEC7-E7C1-8009B9FD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2D920-776E-1A2A-AC32-0AD7AEC2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9994B-498C-2914-99BF-254D59AE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5AFF-738E-CAFB-3DE7-82E430C8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2A41-CFAA-A313-7501-4F3B1923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3789-B50A-AF36-EC22-48CAF104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E088C-19A1-CE82-6798-79C07BAF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1AF0-4F02-92B3-D566-2E6EC9D3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7C1BC-8B4A-0A62-5C6C-CA2D99C4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76D2-CD12-221C-488F-1B0405C0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636B8-7AC1-58E6-9AFF-A52A038AA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46E8-55DB-3309-9C02-1C9DB798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0D69-A0CC-7F8D-84B6-9541F2FF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50EE5-728C-6C48-569A-E954F2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B0AFB-07E8-AE1A-246F-C8301D06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B64CC-0F3D-8D25-FA46-365B4901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7C50-DD52-7DF0-DAB2-5153D478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1558-3345-0006-BF44-342759F9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5BF30-F49E-C84B-AA46-EE108BE6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86C2-6EC1-340D-1283-9965F60C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13FB4-D4FF-CA42-460D-74866E14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29" y="483816"/>
            <a:ext cx="9022819" cy="1454051"/>
          </a:xfrm>
        </p:spPr>
        <p:txBody>
          <a:bodyPr>
            <a:normAutofit/>
          </a:bodyPr>
          <a:lstStyle/>
          <a:p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 Optimization and Timely Legal Advice</a:t>
            </a:r>
            <a:b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40C7C-A665-BDAA-261E-C074E78C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944" y="5059639"/>
            <a:ext cx="4977578" cy="1221116"/>
          </a:xfrm>
        </p:spPr>
        <p:txBody>
          <a:bodyPr anchor="ctr">
            <a:normAutofit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 bar chart showing "Annual External Legal Spend" with two bars for "Before In-House Legal Team" and "After In-House Legal Team.“</a:t>
            </a:r>
          </a:p>
          <a:p>
            <a:pPr marL="0" indent="0">
              <a:buNone/>
            </a:pPr>
            <a:br>
              <a:rPr lang="en-US" sz="1500" dirty="0">
                <a:solidFill>
                  <a:schemeClr val="tx2"/>
                </a:solidFill>
              </a:rPr>
            </a:br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C81EAE79-D9EC-8583-212F-1153E49CD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0D786A4-B938-6177-6D04-5CB810A33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254451"/>
              </p:ext>
            </p:extLst>
          </p:nvPr>
        </p:nvGraphicFramePr>
        <p:xfrm>
          <a:off x="776944" y="1629089"/>
          <a:ext cx="5319056" cy="304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479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Cost Optimization and Timely Legal Advice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Hajar MAIDER - BSO</dc:creator>
  <cp:lastModifiedBy>Hajar MAIDER - BSO</cp:lastModifiedBy>
  <cp:revision>7</cp:revision>
  <dcterms:created xsi:type="dcterms:W3CDTF">2023-10-04T14:40:14Z</dcterms:created>
  <dcterms:modified xsi:type="dcterms:W3CDTF">2023-10-08T15:04:18Z</dcterms:modified>
</cp:coreProperties>
</file>