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Comparison chart between cases settled in pre-litigation and litigation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Litigation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PowerPoint]Sheet1'!$B$1:$C$1</c:f>
              <c:strCache>
                <c:ptCount val="2"/>
                <c:pt idx="0">
                  <c:v>2022</c:v>
                </c:pt>
                <c:pt idx="1">
                  <c:v>2023</c:v>
                </c:pt>
              </c:strCache>
            </c:strRef>
          </c:cat>
          <c:val>
            <c:numRef>
              <c:f>'[Chart in Microsoft PowerPoint]Sheet1'!$B$2:$C$2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35-464C-99F8-9ED7802FF95F}"/>
            </c:ext>
          </c:extLst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pre litigation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PowerPoint]Sheet1'!$B$1:$C$1</c:f>
              <c:strCache>
                <c:ptCount val="2"/>
                <c:pt idx="0">
                  <c:v>2022</c:v>
                </c:pt>
                <c:pt idx="1">
                  <c:v>2023</c:v>
                </c:pt>
              </c:strCache>
            </c:strRef>
          </c:cat>
          <c:val>
            <c:numRef>
              <c:f>'[Chart in Microsoft PowerPoint]Sheet1'!$B$3:$C$3</c:f>
              <c:numCache>
                <c:formatCode>General</c:formatCode>
                <c:ptCount val="2"/>
                <c:pt idx="0">
                  <c:v>88</c:v>
                </c:pt>
                <c:pt idx="1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35-464C-99F8-9ED7802FF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6117375"/>
        <c:axId val="271604303"/>
      </c:barChart>
      <c:catAx>
        <c:axId val="1436117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604303"/>
        <c:crosses val="autoZero"/>
        <c:auto val="1"/>
        <c:lblAlgn val="ctr"/>
        <c:lblOffset val="100"/>
        <c:noMultiLvlLbl val="0"/>
      </c:catAx>
      <c:valAx>
        <c:axId val="2716043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6117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AD5560-EE27-495D-948D-A66F9B56DD5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61A5BC-AD7C-43B1-9BC7-B9F63D3A8A84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Negotiation &amp; settlement discussions</a:t>
          </a:r>
        </a:p>
      </dgm:t>
    </dgm:pt>
    <dgm:pt modelId="{FDB28C0A-4BCE-4A1F-9FF9-D9949BF11103}" type="parTrans" cxnId="{70912F97-9A5D-4F37-9335-D294111EA2A4}">
      <dgm:prSet/>
      <dgm:spPr/>
      <dgm:t>
        <a:bodyPr/>
        <a:lstStyle/>
        <a:p>
          <a:endParaRPr lang="en-US"/>
        </a:p>
      </dgm:t>
    </dgm:pt>
    <dgm:pt modelId="{548F0822-D637-4AD4-9880-477BCF7660A2}" type="sibTrans" cxnId="{70912F97-9A5D-4F37-9335-D294111EA2A4}">
      <dgm:prSet/>
      <dgm:spPr/>
      <dgm:t>
        <a:bodyPr/>
        <a:lstStyle/>
        <a:p>
          <a:endParaRPr lang="en-US"/>
        </a:p>
      </dgm:t>
    </dgm:pt>
    <dgm:pt modelId="{DCFBB895-6EEA-4344-8D5E-FDEA221617DC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Highlight the risks of litigation</a:t>
          </a:r>
        </a:p>
      </dgm:t>
    </dgm:pt>
    <dgm:pt modelId="{0F943725-6C1C-45EF-A09A-10A79C83AC38}" type="parTrans" cxnId="{93CEBFE8-B1CC-4FC1-BAA7-760000828BE9}">
      <dgm:prSet/>
      <dgm:spPr/>
      <dgm:t>
        <a:bodyPr/>
        <a:lstStyle/>
        <a:p>
          <a:endParaRPr lang="en-US"/>
        </a:p>
      </dgm:t>
    </dgm:pt>
    <dgm:pt modelId="{FBB7CA38-E095-4C99-8F45-A489ED134D3F}" type="sibTrans" cxnId="{93CEBFE8-B1CC-4FC1-BAA7-760000828BE9}">
      <dgm:prSet/>
      <dgm:spPr/>
      <dgm:t>
        <a:bodyPr/>
        <a:lstStyle/>
        <a:p>
          <a:endParaRPr lang="en-US"/>
        </a:p>
      </dgm:t>
    </dgm:pt>
    <dgm:pt modelId="{4C674658-609A-4C40-BB37-D6BD2F056E45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Document settlement agreements</a:t>
          </a:r>
        </a:p>
      </dgm:t>
    </dgm:pt>
    <dgm:pt modelId="{2EA9FEEA-1796-4C4C-AB14-42362D6ACE0A}" type="parTrans" cxnId="{17D8BE54-7ECE-419B-A0E4-178DA2D06866}">
      <dgm:prSet/>
      <dgm:spPr/>
      <dgm:t>
        <a:bodyPr/>
        <a:lstStyle/>
        <a:p>
          <a:endParaRPr lang="en-US"/>
        </a:p>
      </dgm:t>
    </dgm:pt>
    <dgm:pt modelId="{04E50B60-C3E7-4A76-A4F0-542AE20C5822}" type="sibTrans" cxnId="{17D8BE54-7ECE-419B-A0E4-178DA2D06866}">
      <dgm:prSet/>
      <dgm:spPr/>
      <dgm:t>
        <a:bodyPr/>
        <a:lstStyle/>
        <a:p>
          <a:endParaRPr lang="en-US"/>
        </a:p>
      </dgm:t>
    </dgm:pt>
    <dgm:pt modelId="{679DBC8C-5D89-4B5B-982B-9585D7CAA239}" type="pres">
      <dgm:prSet presAssocID="{1DAD5560-EE27-495D-948D-A66F9B56DD53}" presName="Name0" presStyleCnt="0">
        <dgm:presLayoutVars>
          <dgm:dir/>
          <dgm:animLvl val="lvl"/>
          <dgm:resizeHandles val="exact"/>
        </dgm:presLayoutVars>
      </dgm:prSet>
      <dgm:spPr/>
    </dgm:pt>
    <dgm:pt modelId="{7F2145D3-8183-46C6-8975-D0153A0BACE6}" type="pres">
      <dgm:prSet presAssocID="{4C674658-609A-4C40-BB37-D6BD2F056E45}" presName="boxAndChildren" presStyleCnt="0"/>
      <dgm:spPr/>
    </dgm:pt>
    <dgm:pt modelId="{22B1F071-AF83-4FBF-84D5-D7195331053D}" type="pres">
      <dgm:prSet presAssocID="{4C674658-609A-4C40-BB37-D6BD2F056E45}" presName="parentTextBox" presStyleLbl="node1" presStyleIdx="0" presStyleCnt="3"/>
      <dgm:spPr/>
    </dgm:pt>
    <dgm:pt modelId="{EDDAC2F1-B1C9-4CD8-8647-508DE17539D0}" type="pres">
      <dgm:prSet presAssocID="{FBB7CA38-E095-4C99-8F45-A489ED134D3F}" presName="sp" presStyleCnt="0"/>
      <dgm:spPr/>
    </dgm:pt>
    <dgm:pt modelId="{22572FAE-A45D-4ED6-AEA1-590E4789A459}" type="pres">
      <dgm:prSet presAssocID="{DCFBB895-6EEA-4344-8D5E-FDEA221617DC}" presName="arrowAndChildren" presStyleCnt="0"/>
      <dgm:spPr/>
    </dgm:pt>
    <dgm:pt modelId="{6AB4BC99-A4D3-4CBC-AA85-591E272DAED2}" type="pres">
      <dgm:prSet presAssocID="{DCFBB895-6EEA-4344-8D5E-FDEA221617DC}" presName="parentTextArrow" presStyleLbl="node1" presStyleIdx="1" presStyleCnt="3"/>
      <dgm:spPr/>
    </dgm:pt>
    <dgm:pt modelId="{53669262-8EB5-4C61-B375-8414E24FF7DE}" type="pres">
      <dgm:prSet presAssocID="{548F0822-D637-4AD4-9880-477BCF7660A2}" presName="sp" presStyleCnt="0"/>
      <dgm:spPr/>
    </dgm:pt>
    <dgm:pt modelId="{CFA3FBEF-E29E-488F-82DA-DB560751A5B5}" type="pres">
      <dgm:prSet presAssocID="{B261A5BC-AD7C-43B1-9BC7-B9F63D3A8A84}" presName="arrowAndChildren" presStyleCnt="0"/>
      <dgm:spPr/>
    </dgm:pt>
    <dgm:pt modelId="{7B552FCB-A880-4A41-AD39-618864EAA302}" type="pres">
      <dgm:prSet presAssocID="{B261A5BC-AD7C-43B1-9BC7-B9F63D3A8A84}" presName="parentTextArrow" presStyleLbl="node1" presStyleIdx="2" presStyleCnt="3"/>
      <dgm:spPr/>
    </dgm:pt>
  </dgm:ptLst>
  <dgm:cxnLst>
    <dgm:cxn modelId="{2DD31500-0AA0-4D7D-A507-AE160C35B2A9}" type="presOf" srcId="{B261A5BC-AD7C-43B1-9BC7-B9F63D3A8A84}" destId="{7B552FCB-A880-4A41-AD39-618864EAA302}" srcOrd="0" destOrd="0" presId="urn:microsoft.com/office/officeart/2005/8/layout/process4"/>
    <dgm:cxn modelId="{20C2B837-4FC8-40BD-9E3D-FAC1EE0D5B4A}" type="presOf" srcId="{1DAD5560-EE27-495D-948D-A66F9B56DD53}" destId="{679DBC8C-5D89-4B5B-982B-9585D7CAA239}" srcOrd="0" destOrd="0" presId="urn:microsoft.com/office/officeart/2005/8/layout/process4"/>
    <dgm:cxn modelId="{17D8BE54-7ECE-419B-A0E4-178DA2D06866}" srcId="{1DAD5560-EE27-495D-948D-A66F9B56DD53}" destId="{4C674658-609A-4C40-BB37-D6BD2F056E45}" srcOrd="2" destOrd="0" parTransId="{2EA9FEEA-1796-4C4C-AB14-42362D6ACE0A}" sibTransId="{04E50B60-C3E7-4A76-A4F0-542AE20C5822}"/>
    <dgm:cxn modelId="{70912F97-9A5D-4F37-9335-D294111EA2A4}" srcId="{1DAD5560-EE27-495D-948D-A66F9B56DD53}" destId="{B261A5BC-AD7C-43B1-9BC7-B9F63D3A8A84}" srcOrd="0" destOrd="0" parTransId="{FDB28C0A-4BCE-4A1F-9FF9-D9949BF11103}" sibTransId="{548F0822-D637-4AD4-9880-477BCF7660A2}"/>
    <dgm:cxn modelId="{B145B09F-522A-4452-B0F9-B7F9324CE9DA}" type="presOf" srcId="{DCFBB895-6EEA-4344-8D5E-FDEA221617DC}" destId="{6AB4BC99-A4D3-4CBC-AA85-591E272DAED2}" srcOrd="0" destOrd="0" presId="urn:microsoft.com/office/officeart/2005/8/layout/process4"/>
    <dgm:cxn modelId="{918AECBE-D5DD-4C4E-9FB9-A5D6FCB8754D}" type="presOf" srcId="{4C674658-609A-4C40-BB37-D6BD2F056E45}" destId="{22B1F071-AF83-4FBF-84D5-D7195331053D}" srcOrd="0" destOrd="0" presId="urn:microsoft.com/office/officeart/2005/8/layout/process4"/>
    <dgm:cxn modelId="{93CEBFE8-B1CC-4FC1-BAA7-760000828BE9}" srcId="{1DAD5560-EE27-495D-948D-A66F9B56DD53}" destId="{DCFBB895-6EEA-4344-8D5E-FDEA221617DC}" srcOrd="1" destOrd="0" parTransId="{0F943725-6C1C-45EF-A09A-10A79C83AC38}" sibTransId="{FBB7CA38-E095-4C99-8F45-A489ED134D3F}"/>
    <dgm:cxn modelId="{84B09F9E-6BC8-49D5-AEAA-53D9DF318513}" type="presParOf" srcId="{679DBC8C-5D89-4B5B-982B-9585D7CAA239}" destId="{7F2145D3-8183-46C6-8975-D0153A0BACE6}" srcOrd="0" destOrd="0" presId="urn:microsoft.com/office/officeart/2005/8/layout/process4"/>
    <dgm:cxn modelId="{E88A29DC-E40C-421F-A7D2-8F920BE08291}" type="presParOf" srcId="{7F2145D3-8183-46C6-8975-D0153A0BACE6}" destId="{22B1F071-AF83-4FBF-84D5-D7195331053D}" srcOrd="0" destOrd="0" presId="urn:microsoft.com/office/officeart/2005/8/layout/process4"/>
    <dgm:cxn modelId="{4FBE845F-71E4-4321-8646-243484CA6BE7}" type="presParOf" srcId="{679DBC8C-5D89-4B5B-982B-9585D7CAA239}" destId="{EDDAC2F1-B1C9-4CD8-8647-508DE17539D0}" srcOrd="1" destOrd="0" presId="urn:microsoft.com/office/officeart/2005/8/layout/process4"/>
    <dgm:cxn modelId="{545D7D9C-C5D9-4140-BB88-A87226F2FBAD}" type="presParOf" srcId="{679DBC8C-5D89-4B5B-982B-9585D7CAA239}" destId="{22572FAE-A45D-4ED6-AEA1-590E4789A459}" srcOrd="2" destOrd="0" presId="urn:microsoft.com/office/officeart/2005/8/layout/process4"/>
    <dgm:cxn modelId="{A1687ACE-9170-4F00-9D12-B4CD5847216A}" type="presParOf" srcId="{22572FAE-A45D-4ED6-AEA1-590E4789A459}" destId="{6AB4BC99-A4D3-4CBC-AA85-591E272DAED2}" srcOrd="0" destOrd="0" presId="urn:microsoft.com/office/officeart/2005/8/layout/process4"/>
    <dgm:cxn modelId="{80A52A3B-CB6E-411D-B4FC-C9E328436956}" type="presParOf" srcId="{679DBC8C-5D89-4B5B-982B-9585D7CAA239}" destId="{53669262-8EB5-4C61-B375-8414E24FF7DE}" srcOrd="3" destOrd="0" presId="urn:microsoft.com/office/officeart/2005/8/layout/process4"/>
    <dgm:cxn modelId="{69D51FBD-D07E-4BA5-A7AA-169CD9F39621}" type="presParOf" srcId="{679DBC8C-5D89-4B5B-982B-9585D7CAA239}" destId="{CFA3FBEF-E29E-488F-82DA-DB560751A5B5}" srcOrd="4" destOrd="0" presId="urn:microsoft.com/office/officeart/2005/8/layout/process4"/>
    <dgm:cxn modelId="{47782E17-902B-4546-8242-E01D5891C1C6}" type="presParOf" srcId="{CFA3FBEF-E29E-488F-82DA-DB560751A5B5}" destId="{7B552FCB-A880-4A41-AD39-618864EAA30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1F071-AF83-4FBF-84D5-D7195331053D}">
      <dsp:nvSpPr>
        <dsp:cNvPr id="0" name=""/>
        <dsp:cNvSpPr/>
      </dsp:nvSpPr>
      <dsp:spPr>
        <a:xfrm>
          <a:off x="0" y="2419540"/>
          <a:ext cx="3519055" cy="794147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Document settlement agreements</a:t>
          </a:r>
        </a:p>
      </dsp:txBody>
      <dsp:txXfrm>
        <a:off x="0" y="2419540"/>
        <a:ext cx="3519055" cy="794147"/>
      </dsp:txXfrm>
    </dsp:sp>
    <dsp:sp modelId="{6AB4BC99-A4D3-4CBC-AA85-591E272DAED2}">
      <dsp:nvSpPr>
        <dsp:cNvPr id="0" name=""/>
        <dsp:cNvSpPr/>
      </dsp:nvSpPr>
      <dsp:spPr>
        <a:xfrm rot="10800000">
          <a:off x="0" y="1210054"/>
          <a:ext cx="3519055" cy="1221398"/>
        </a:xfrm>
        <a:prstGeom prst="upArrowCallou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Highlight the risks of litigation</a:t>
          </a:r>
        </a:p>
      </dsp:txBody>
      <dsp:txXfrm rot="10800000">
        <a:off x="0" y="1210054"/>
        <a:ext cx="3519055" cy="793628"/>
      </dsp:txXfrm>
    </dsp:sp>
    <dsp:sp modelId="{7B552FCB-A880-4A41-AD39-618864EAA302}">
      <dsp:nvSpPr>
        <dsp:cNvPr id="0" name=""/>
        <dsp:cNvSpPr/>
      </dsp:nvSpPr>
      <dsp:spPr>
        <a:xfrm rot="10800000">
          <a:off x="0" y="568"/>
          <a:ext cx="3519055" cy="1221398"/>
        </a:xfrm>
        <a:prstGeom prst="upArrowCallou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Negotiation &amp; settlement discussions</a:t>
          </a:r>
        </a:p>
      </dsp:txBody>
      <dsp:txXfrm rot="10800000">
        <a:off x="0" y="568"/>
        <a:ext cx="3519055" cy="793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4EB7-1446-DA1B-36DA-7EC63A198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3AF108-190E-935E-2C45-C3E063C20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BB676-6BC8-DD26-7D9A-86ACEFCD5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1CC6B-1821-C282-AF60-6CB5F9ED6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16B39-B27D-F6EF-1879-D54535A97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2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493C7-DC4B-2855-862E-E387A9AD3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6EF109-99B5-425E-803E-2C8DBCA6B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27A00-A9B3-C1C9-0F65-A42B0243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B0EFF-72BC-0250-02B1-21B7129A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4D1CE-1A76-E7E0-626B-A3113205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8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A7C295-019D-D362-A1F2-09F546DF0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DDF2D2-CDB7-FC36-8C67-7DA96374C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B13C1-0BA9-E025-2837-220FF4E6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71370-F454-A9A0-AA2B-CB8E70DB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C7818-1392-D81B-D2DE-0407C607D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1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421E-7DE9-02D6-58A3-35FC07BC0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C31E-D1A3-3459-7783-56DA9499A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AA4AC-FCC9-5A76-D02F-5536CC84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AD33B-3B86-1ADE-60FF-7074BDFC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2AD6A-36D3-3672-B625-FC4035F8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8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B2D9-FF94-B973-B0A8-BCA9BE2A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98ACC-2A96-F4D4-9560-606727BA5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D30D3-F31C-D012-1C5A-E736FF61B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1A043-943D-4712-B031-5802D2B6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C58AC-7432-0CA0-785E-DE787D8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8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E1F07-F76D-B39F-44E3-B696B523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329E0-2B6D-5814-3FA2-D1EBD7BE6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BBF7D-BA31-CA68-2473-1FD5C468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E0175-E57B-EE14-C758-927F49D9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B0940B-D98D-A690-6927-AFD481AB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D297F-915D-B065-4D6E-218E06633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E0AB-3E13-1BB3-305E-437F0BF1C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93E99-148D-FFE6-05A3-8512AB38F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D686E-B868-D124-963A-45F34C0C0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E7A7CF-64E2-2534-B71F-CF7354F06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BBA30F-80B2-EABD-9E3C-EA2700023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835C2-51EB-D894-D35B-C6477CD0B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BC5EB-E682-D0B0-DBF6-75D7270CC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9F2222-4D92-EF70-7921-95DF4379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9F8A-9058-6260-5F0B-A130228C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C922D-1048-7D9D-D048-ADB30FA6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B2C085-C54C-320B-5551-0F5AF0EB1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A284F-BE2C-0369-6ED8-8CBC4BE1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EE127D-4632-CEC7-E7C1-8009B9FD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2D920-776E-1A2A-AC32-0AD7AEC2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9994B-498C-2914-99BF-254D59AE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6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C5AFF-738E-CAFB-3DE7-82E430C88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F2A41-CFAA-A313-7501-4F3B19234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63789-B50A-AF36-EC22-48CAF1045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E088C-19A1-CE82-6798-79C07BAF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A1AF0-4F02-92B3-D566-2E6EC9D3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7C1BC-8B4A-0A62-5C6C-CA2D99C4A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3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76D2-CD12-221C-488F-1B0405C0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636B8-7AC1-58E6-9AFF-A52A038AAA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746E8-55DB-3309-9C02-1C9DB7988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B0D69-A0CC-7F8D-84B6-9541F2FF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A50EE5-728C-6C48-569A-E954F2D85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B0AFB-07E8-AE1A-246F-C8301D06E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4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B64CC-0F3D-8D25-FA46-365B4901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7C50-DD52-7DF0-DAB2-5153D478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71558-3345-0006-BF44-342759F9BE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36E2-10B9-436F-954A-0F24C3B06431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5BF30-F49E-C84B-AA46-EE108BE622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86C2-6EC1-340D-1283-9965F60CE5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B3FF-4E27-4219-B6B8-724050A3A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9D03-163F-FD8A-AD73-AF571C4D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Successful dispute resolution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44C5C94-FB25-41E4-A6D3-497FDCF745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00399"/>
              </p:ext>
            </p:extLst>
          </p:nvPr>
        </p:nvGraphicFramePr>
        <p:xfrm>
          <a:off x="6640944" y="2059709"/>
          <a:ext cx="3519055" cy="321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F347924-99FF-3B0C-414D-C6B7DEB79CB3}"/>
              </a:ext>
            </a:extLst>
          </p:cNvPr>
          <p:cNvSpPr txBox="1"/>
          <p:nvPr/>
        </p:nvSpPr>
        <p:spPr>
          <a:xfrm>
            <a:off x="5679126" y="5642986"/>
            <a:ext cx="6512874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Implementation of New Process to encourage pre-litigation. 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32FC500-57ED-1517-AC39-DF9721824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3169038"/>
              </p:ext>
            </p:extLst>
          </p:nvPr>
        </p:nvGraphicFramePr>
        <p:xfrm>
          <a:off x="1041634" y="24097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96145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Successful dispute resolution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Hajar MAIDER - BSO</dc:creator>
  <cp:lastModifiedBy>Hajar MAIDER - BSO</cp:lastModifiedBy>
  <cp:revision>7</cp:revision>
  <dcterms:created xsi:type="dcterms:W3CDTF">2023-10-04T14:40:14Z</dcterms:created>
  <dcterms:modified xsi:type="dcterms:W3CDTF">2023-10-08T15:05:00Z</dcterms:modified>
</cp:coreProperties>
</file>